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8" r:id="rId3"/>
    <p:sldId id="508" r:id="rId4"/>
    <p:sldId id="509" r:id="rId5"/>
    <p:sldId id="548" r:id="rId6"/>
    <p:sldId id="510" r:id="rId7"/>
    <p:sldId id="511" r:id="rId8"/>
    <p:sldId id="512" r:id="rId9"/>
    <p:sldId id="513" r:id="rId10"/>
    <p:sldId id="514" r:id="rId11"/>
    <p:sldId id="516" r:id="rId12"/>
    <p:sldId id="521" r:id="rId13"/>
    <p:sldId id="517" r:id="rId14"/>
    <p:sldId id="518" r:id="rId15"/>
    <p:sldId id="533" r:id="rId16"/>
    <p:sldId id="534" r:id="rId17"/>
    <p:sldId id="519" r:id="rId18"/>
    <p:sldId id="527" r:id="rId19"/>
    <p:sldId id="528" r:id="rId20"/>
    <p:sldId id="532" r:id="rId21"/>
    <p:sldId id="543" r:id="rId22"/>
    <p:sldId id="529" r:id="rId23"/>
    <p:sldId id="530" r:id="rId24"/>
    <p:sldId id="531" r:id="rId25"/>
    <p:sldId id="535" r:id="rId26"/>
    <p:sldId id="569" r:id="rId27"/>
    <p:sldId id="570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爬虫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540" y="1227455"/>
            <a:ext cx="394589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内容抓取方式：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、浏览器渲染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节点内容爬取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、静态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html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与接口分析爬取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、工具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/>
                </a:solidFill>
              </a:rPr>
              <a:t>部署方式：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、单机部署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、分布式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0" lv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lv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常见问题：</a:t>
            </a:r>
            <a:endParaRPr lang="zh-CN" altLang="en-US">
              <a:solidFill>
                <a:schemeClr val="bg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         1</a:t>
            </a:r>
            <a:r>
              <a:rPr lang="zh-CN" altLang="en-US">
                <a:solidFill>
                  <a:schemeClr val="bg1"/>
                </a:solidFill>
              </a:rPr>
              <a:t>、验证码破解</a:t>
            </a:r>
            <a:endParaRPr lang="zh-CN" altLang="en-US">
              <a:solidFill>
                <a:schemeClr val="bg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         2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IP</a:t>
            </a:r>
            <a:r>
              <a:rPr lang="zh-CN" altLang="en-US">
                <a:solidFill>
                  <a:schemeClr val="bg1"/>
                </a:solidFill>
              </a:rPr>
              <a:t>请求频率、并发限制</a:t>
            </a:r>
            <a:endParaRPr lang="zh-CN" altLang="en-US">
              <a:solidFill>
                <a:schemeClr val="bg1"/>
              </a:solidFill>
            </a:endParaRPr>
          </a:p>
          <a:p>
            <a:pPr marL="0" lv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        3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IP</a:t>
            </a:r>
            <a:r>
              <a:rPr lang="zh-CN" altLang="en-US">
                <a:solidFill>
                  <a:schemeClr val="bg1"/>
                </a:solidFill>
              </a:rPr>
              <a:t>隐藏</a:t>
            </a:r>
            <a:endParaRPr lang="zh-CN" altLang="en-US">
              <a:solidFill>
                <a:schemeClr val="bg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         4</a:t>
            </a:r>
            <a:r>
              <a:rPr lang="zh-CN" altLang="en-US">
                <a:solidFill>
                  <a:schemeClr val="bg1"/>
                </a:solidFill>
              </a:rPr>
              <a:t>、法律风险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字符数字验证码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 +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干扰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1272540"/>
            <a:ext cx="7105650" cy="5118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080" y="1272540"/>
            <a:ext cx="206375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字符数字验证码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 +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干扰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1044575"/>
            <a:ext cx="4870450" cy="88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2151380"/>
            <a:ext cx="5276850" cy="1568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525" y="929005"/>
            <a:ext cx="4083050" cy="3803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字符数字验证码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 +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干扰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1165860"/>
            <a:ext cx="6584950" cy="222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1624965"/>
            <a:ext cx="3016250" cy="66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2545080"/>
            <a:ext cx="939165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训练数据如何得到？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505" y="1100455"/>
            <a:ext cx="4260850" cy="2914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455" y="1302385"/>
            <a:ext cx="45027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、自己手工打码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、众包平台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、第三方验证码识别服务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5" y="4252595"/>
            <a:ext cx="8128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缺块拖拽验证码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0" y="1150620"/>
            <a:ext cx="2984500" cy="109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2470785"/>
            <a:ext cx="9309100" cy="3867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0730" y="1331595"/>
            <a:ext cx="32099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Sprite</a:t>
            </a:r>
            <a:r>
              <a:rPr lang="zh-CN" altLang="en-US">
                <a:solidFill>
                  <a:schemeClr val="bg1"/>
                </a:solidFill>
              </a:rPr>
              <a:t>雪碧图加上</a:t>
            </a:r>
            <a:r>
              <a:rPr lang="en-US" altLang="zh-CN">
                <a:solidFill>
                  <a:schemeClr val="bg1"/>
                </a:solidFill>
              </a:rPr>
              <a:t>JS</a:t>
            </a:r>
            <a:r>
              <a:rPr lang="zh-CN" altLang="en-US">
                <a:solidFill>
                  <a:schemeClr val="bg1"/>
                </a:solidFill>
              </a:rPr>
              <a:t>算法生成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多个</a:t>
            </a:r>
            <a:r>
              <a:rPr lang="en-US" altLang="zh-CN">
                <a:solidFill>
                  <a:schemeClr val="bg1"/>
                </a:solidFill>
              </a:rPr>
              <a:t>div</a:t>
            </a:r>
            <a:r>
              <a:rPr lang="zh-CN" altLang="en-US">
                <a:solidFill>
                  <a:schemeClr val="bg1"/>
                </a:solidFill>
              </a:rPr>
              <a:t>加</a:t>
            </a:r>
            <a:r>
              <a:rPr lang="en-US" altLang="zh-CN">
                <a:solidFill>
                  <a:schemeClr val="bg1"/>
                </a:solidFill>
              </a:rPr>
              <a:t>backgroud-image</a:t>
            </a:r>
            <a:r>
              <a:rPr lang="zh-CN" altLang="en-US">
                <a:solidFill>
                  <a:schemeClr val="bg1"/>
                </a:solidFill>
              </a:rPr>
              <a:t>偏移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重新复原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缺块拖拽验证码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8675" y="48387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解决办法：直接截图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1038860"/>
            <a:ext cx="8890000" cy="5327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缺块拖拽验证码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1184910"/>
            <a:ext cx="69977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缺块拖拽验证码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1120140"/>
            <a:ext cx="5276850" cy="4984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缺块拖拽验证码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965" y="2048510"/>
            <a:ext cx="192322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>
                <a:solidFill>
                  <a:schemeClr val="bg1"/>
                </a:solidFill>
              </a:rPr>
              <a:t>它是一种用来在一幅大图中 寻找模板图像位置的方法。在OpenCV中有cv2.matchTemplate() 函数供我们方便调用</a:t>
            </a:r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匹配步骤</a:t>
            </a:r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1.</a:t>
            </a:r>
            <a:r>
              <a:rPr lang="en-US">
                <a:solidFill>
                  <a:schemeClr val="bg1"/>
                </a:solidFill>
              </a:rPr>
              <a:t>   </a:t>
            </a:r>
            <a:r>
              <a:rPr>
                <a:solidFill>
                  <a:schemeClr val="bg1"/>
                </a:solidFill>
              </a:rPr>
              <a:t>输入原图像(I)和模板图像(T)。在原图像中我们希望找到一块和模板匹配的区域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2.</a:t>
            </a:r>
            <a:r>
              <a:rPr lang="en-US">
                <a:solidFill>
                  <a:schemeClr val="bg1"/>
                </a:solidFill>
              </a:rPr>
              <a:t>   </a:t>
            </a:r>
            <a:r>
              <a:rPr>
                <a:solidFill>
                  <a:schemeClr val="bg1"/>
                </a:solidFill>
              </a:rPr>
              <a:t>通过将模板在原图像上滑动来寻找最匹配的区域。 这里所谓的滑动是指模板图像块一次移动一个像素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      </a:t>
            </a:r>
            <a:r>
              <a:rPr>
                <a:solidFill>
                  <a:schemeClr val="bg1"/>
                </a:solidFill>
              </a:rPr>
              <a:t>(从左往右，从上往下)。 在每一个位置，都进行一次度量计算，来判断该像素对应的原图像的特定区域 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     </a:t>
            </a:r>
            <a:r>
              <a:rPr>
                <a:solidFill>
                  <a:schemeClr val="bg1"/>
                </a:solidFill>
              </a:rPr>
              <a:t>与模板图像的相似度。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3.</a:t>
            </a:r>
            <a:r>
              <a:rPr lang="en-US">
                <a:solidFill>
                  <a:schemeClr val="bg1"/>
                </a:solidFill>
              </a:rPr>
              <a:t>  </a:t>
            </a:r>
            <a:r>
              <a:rPr>
                <a:solidFill>
                  <a:schemeClr val="bg1"/>
                </a:solidFill>
              </a:rPr>
              <a:t>对于模板T覆盖在I上的每个位置，把上一步计算的度量值保存在结果图像矩阵R中。 在R中每个位置都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     </a:t>
            </a:r>
            <a:r>
              <a:rPr>
                <a:solidFill>
                  <a:schemeClr val="bg1"/>
                </a:solidFill>
              </a:rPr>
              <a:t>包含对应的匹配度量值。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4.</a:t>
            </a:r>
            <a:r>
              <a:rPr lang="en-US">
                <a:solidFill>
                  <a:schemeClr val="bg1"/>
                </a:solidFill>
              </a:rPr>
              <a:t>  </a:t>
            </a:r>
            <a:r>
              <a:rPr>
                <a:solidFill>
                  <a:schemeClr val="bg1"/>
                </a:solidFill>
              </a:rPr>
              <a:t>在结果图像矩阵中寻找最值(最大或最小，根据算法不同而不同)。最值所对应的像素的位置即认为是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     </a:t>
            </a:r>
            <a:r>
              <a:rPr>
                <a:solidFill>
                  <a:schemeClr val="bg1"/>
                </a:solidFill>
              </a:rPr>
              <a:t>最高的匹配。 以该点为顶点，长宽和模板大小图像一样的矩阵认为是匹配区域。</a:t>
            </a:r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1205230"/>
            <a:ext cx="6661150" cy="349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缺块拖拽验证码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1205230"/>
            <a:ext cx="6661150" cy="349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2553970"/>
            <a:ext cx="5854700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浏览器渲染</a:t>
            </a:r>
            <a:r>
              <a:rPr lang="en-US" altLang="zh-CN" sz="2800">
                <a:solidFill>
                  <a:schemeClr val="bg1"/>
                </a:solidFill>
              </a:rPr>
              <a:t>-</a:t>
            </a:r>
            <a:r>
              <a:rPr lang="zh-CN" altLang="en-US" sz="2800">
                <a:solidFill>
                  <a:schemeClr val="bg1"/>
                </a:solidFill>
              </a:rPr>
              <a:t>节点内容爬取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540" y="1227455"/>
            <a:ext cx="8079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基于</a:t>
            </a:r>
            <a:r>
              <a:rPr lang="en-US" altLang="zh-CN">
                <a:solidFill>
                  <a:schemeClr val="bg1"/>
                </a:solidFill>
              </a:rPr>
              <a:t>webdriver</a:t>
            </a:r>
            <a:r>
              <a:rPr lang="zh-CN" altLang="en-US">
                <a:solidFill>
                  <a:schemeClr val="bg1"/>
                </a:solidFill>
              </a:rPr>
              <a:t>驱动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浏览器</a:t>
            </a:r>
            <a:endParaRPr lang="en-US" altLang="zh-CN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常用框架：</a:t>
            </a:r>
            <a:r>
              <a:rPr lang="en-US" altLang="zh-CN">
                <a:solidFill>
                  <a:schemeClr val="bg1"/>
                </a:solidFill>
              </a:rPr>
              <a:t>Puppeteer (NodeJs) 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 Selemium (Python)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项目架构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003935"/>
            <a:ext cx="80518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>
              <a:buNone/>
            </a:pPr>
            <a:r>
              <a:rPr lang="en-US" altLang="zh-CN" sz="2800">
                <a:solidFill>
                  <a:schemeClr val="bg1"/>
                </a:solidFill>
                <a:sym typeface="+mn-ea"/>
              </a:rPr>
              <a:t>IP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请求频率、并发限制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965" y="1309370"/>
            <a:ext cx="10749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把人家搞崩了或后端压力明显上涨就不好了，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通过令牌桶，定时任务、限制线程数量等方式，降低并发量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>
              <a:buNone/>
            </a:pPr>
            <a:r>
              <a:rPr lang="en-US" altLang="zh-CN" sz="2800">
                <a:solidFill>
                  <a:schemeClr val="bg1"/>
                </a:solidFill>
                <a:sym typeface="+mn-ea"/>
              </a:rPr>
              <a:t>IP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隐藏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1353185"/>
            <a:ext cx="8077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高匿代理</a:t>
            </a:r>
            <a:r>
              <a:rPr lang="en-US" altLang="zh-CN">
                <a:solidFill>
                  <a:schemeClr val="bg1"/>
                </a:solidFill>
              </a:rPr>
              <a:t>IP</a:t>
            </a:r>
            <a:r>
              <a:rPr lang="zh-CN" altLang="en-US">
                <a:solidFill>
                  <a:schemeClr val="bg1"/>
                </a:solidFill>
              </a:rPr>
              <a:t>池：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完全隐藏了真实</a:t>
            </a:r>
            <a:r>
              <a:rPr lang="en-US" altLang="zh-CN">
                <a:solidFill>
                  <a:schemeClr val="bg1"/>
                </a:solidFill>
              </a:rPr>
              <a:t>IP</a:t>
            </a:r>
            <a:r>
              <a:rPr lang="zh-CN" altLang="en-US">
                <a:solidFill>
                  <a:schemeClr val="bg1"/>
                </a:solidFill>
              </a:rPr>
              <a:t>，通过切换多个</a:t>
            </a:r>
            <a:r>
              <a:rPr lang="en-US" altLang="zh-CN">
                <a:solidFill>
                  <a:schemeClr val="bg1"/>
                </a:solidFill>
              </a:rPr>
              <a:t>IP</a:t>
            </a:r>
            <a:r>
              <a:rPr lang="zh-CN" altLang="en-US">
                <a:solidFill>
                  <a:schemeClr val="bg1"/>
                </a:solidFill>
              </a:rPr>
              <a:t>，可以一定程度提高并发量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3070" y="1931035"/>
            <a:ext cx="5194935" cy="1712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70" y="3788410"/>
            <a:ext cx="4981575" cy="187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" y="1949450"/>
            <a:ext cx="2224405" cy="33553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法律风险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1159510"/>
            <a:ext cx="747395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灰产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2545715"/>
            <a:ext cx="4257040" cy="3837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5125" y="1221740"/>
            <a:ext cx="28130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、社工库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、无处不在的数据爬取，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      </a:t>
            </a:r>
            <a:r>
              <a:rPr lang="zh-CN" altLang="en-US">
                <a:solidFill>
                  <a:schemeClr val="bg1"/>
                </a:solidFill>
              </a:rPr>
              <a:t>数据安全的重要性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85" y="136525"/>
            <a:ext cx="3594100" cy="6584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灰产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2590" y="190500"/>
            <a:ext cx="8636635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灰产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775" y="37465"/>
            <a:ext cx="8446135" cy="67824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静态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html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与接口分析爬取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540" y="1227455"/>
            <a:ext cx="8079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基于</a:t>
            </a:r>
            <a:r>
              <a:rPr lang="en-US" altLang="zh-CN">
                <a:solidFill>
                  <a:schemeClr val="bg1"/>
                </a:solidFill>
              </a:rPr>
              <a:t>Dom</a:t>
            </a:r>
            <a:r>
              <a:rPr lang="zh-CN" altLang="en-US">
                <a:solidFill>
                  <a:schemeClr val="bg1"/>
                </a:solidFill>
              </a:rPr>
              <a:t>节点树构造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常用框架：</a:t>
            </a:r>
            <a:r>
              <a:rPr lang="en-US" altLang="zh-CN">
                <a:solidFill>
                  <a:schemeClr val="bg1"/>
                </a:solidFill>
              </a:rPr>
              <a:t>Beautiful Soup (Python)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Soup (Java)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工具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929005"/>
            <a:ext cx="7933690" cy="5384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Puppeteer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常用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API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1955" y="1151890"/>
            <a:ext cx="5208270" cy="4672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Puppeteer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常用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API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1099185"/>
            <a:ext cx="11195050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Puppeteer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常用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API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988695"/>
            <a:ext cx="10782300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Puppeteer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常用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API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" y="929005"/>
            <a:ext cx="857885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5922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验证码识别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3016885"/>
            <a:ext cx="4140200" cy="3136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1810" y="1184910"/>
            <a:ext cx="7470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常见的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、字符数字验证码</a:t>
            </a:r>
            <a:r>
              <a:rPr lang="en-US" altLang="zh-CN">
                <a:solidFill>
                  <a:schemeClr val="bg1"/>
                </a:solidFill>
              </a:rPr>
              <a:t> + </a:t>
            </a:r>
            <a:r>
              <a:rPr lang="zh-CN" altLang="en-US">
                <a:solidFill>
                  <a:schemeClr val="bg1"/>
                </a:solidFill>
              </a:rPr>
              <a:t>干扰</a:t>
            </a:r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CNN </a:t>
            </a:r>
            <a:r>
              <a:rPr lang="zh-CN" altLang="en-US">
                <a:solidFill>
                  <a:schemeClr val="bg1"/>
                </a:solidFill>
              </a:rPr>
              <a:t>卷积神经网络分类识别）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、缺块拖拽验证码</a:t>
            </a:r>
            <a:r>
              <a:rPr lang="en-US" altLang="zh-CN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chemeClr val="bg1"/>
                </a:solidFill>
              </a:rPr>
              <a:t>（图形相似对比找偏移量）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....</a:t>
            </a:r>
            <a:r>
              <a:rPr lang="zh-CN" altLang="en-US">
                <a:solidFill>
                  <a:schemeClr val="bg1"/>
                </a:solidFill>
              </a:rPr>
              <a:t>还有很多种类型的，识别难度更高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295" y="3120390"/>
            <a:ext cx="2495550" cy="1130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95" y="2610485"/>
            <a:ext cx="438150" cy="406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190,&quot;width&quot;:69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</Words>
  <Application>WPS 表格</Application>
  <PresentationFormat>宽屏</PresentationFormat>
  <Paragraphs>125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方正书宋_GBK</vt:lpstr>
      <vt:lpstr>Wingdings</vt:lpstr>
      <vt:lpstr>宋体</vt:lpstr>
      <vt:lpstr>汉仪书宋二KW</vt:lpstr>
      <vt:lpstr>Calibri</vt:lpstr>
      <vt:lpstr>Helvetica Neue</vt:lpstr>
      <vt:lpstr>微软雅黑</vt:lpstr>
      <vt:lpstr>汉仪旗黑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</dc:creator>
  <cp:lastModifiedBy>leo</cp:lastModifiedBy>
  <cp:revision>59</cp:revision>
  <dcterms:created xsi:type="dcterms:W3CDTF">2021-12-27T13:00:18Z</dcterms:created>
  <dcterms:modified xsi:type="dcterms:W3CDTF">2021-12-27T13:00:18Z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2052-3.8.0.6081</vt:lpwstr>
  </property>
  <property fmtid="{D5CDD505-2E9C-101B-9397-08002B2CF9AE}" pid="3" name="ICV">
    <vt:lpwstr>81E6E498088644D18DB29560F51898E2</vt:lpwstr>
  </property>
</Properties>
</file>